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
  </p:notesMasterIdLst>
  <p:sldIdLst>
    <p:sldId id="256" r:id="rId2"/>
    <p:sldId id="257" r:id="rId3"/>
    <p:sldId id="258" r:id="rId4"/>
    <p:sldId id="259" r:id="rId5"/>
    <p:sldId id="260" r:id="rId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2" d="100"/>
          <a:sy n="62" d="100"/>
        </p:scale>
        <p:origin x="-120" y="3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703148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fotologimg.s3.amazonaws.com/photo/59/48/115/nanibonica/1265305787146_f.jp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upload.wikimedia.org/wikipedia/commons/c/ca/Worry_dolls.jpg"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4.bp.blogspot.com/-mN8YH9zcDUo/U62cQVIbY8I/AAAAAAAAEAQ/SWvgoBV6deM/s1600/IMG_1822.JPG"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knightdiscounts.com/Wholesale/worrydollsinabox.jpg" TargetMode="External"/><Relationship Id="rId4" Type="http://schemas.openxmlformats.org/officeDocument/2006/relationships/hyperlink" Target="https://www.tenthousandvillages.com/media/catalog/product/cache/1/image/9df78eab33525d08d6e5fb8d27136e95/8/8/8801060_1_1.jp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http://fotologimg.s3.amazonaws.com/photo/59/48/115/nanibonica/1265305787146_f.jpg</a:t>
            </a:r>
            <a:r>
              <a:rPr lang="en"/>
              <a:t> </a:t>
            </a:r>
            <a:endParaRPr/>
          </a:p>
          <a:p>
            <a:pPr marL="0" lvl="0" indent="0">
              <a:spcBef>
                <a:spcPts val="0"/>
              </a:spcBef>
              <a:spcAft>
                <a:spcPts val="0"/>
              </a:spcAft>
              <a:buNone/>
            </a:pPr>
            <a:endParaRPr/>
          </a:p>
          <a:p>
            <a:pPr marL="0" lvl="0" indent="0">
              <a:spcBef>
                <a:spcPts val="0"/>
              </a:spcBef>
              <a:spcAft>
                <a:spcPts val="0"/>
              </a:spcAft>
              <a:buNone/>
            </a:pPr>
            <a:r>
              <a:rPr lang="en" u="sng">
                <a:solidFill>
                  <a:schemeClr val="hlink"/>
                </a:solidFill>
                <a:hlinkClick r:id="rId4"/>
              </a:rPr>
              <a:t>https://upload.wikimedia.org/wikipedia/commons/c/ca/Worry_dolls.jpg</a:t>
            </a:r>
            <a:r>
              <a:rPr lang="en"/>
              <a:t> </a:t>
            </a:r>
            <a:endParaRPr/>
          </a:p>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http://4.bp.blogspot.com/-mN8YH9zcDUo/U62cQVIbY8I/AAAAAAAAEAQ/SWvgoBV6deM/s1600/IMG_1822.JPG</a:t>
            </a:r>
            <a:r>
              <a:rPr lang="en"/>
              <a:t> </a:t>
            </a:r>
            <a:endParaRPr/>
          </a:p>
          <a:p>
            <a:pPr marL="0" lvl="0" indent="0">
              <a:spcBef>
                <a:spcPts val="0"/>
              </a:spcBef>
              <a:spcAft>
                <a:spcPts val="0"/>
              </a:spcAft>
              <a:buNone/>
            </a:pPr>
            <a:endParaRPr/>
          </a:p>
          <a:p>
            <a:pPr marL="0" lvl="0" indent="0">
              <a:spcBef>
                <a:spcPts val="0"/>
              </a:spcBef>
              <a:spcAft>
                <a:spcPts val="0"/>
              </a:spcAft>
              <a:buNone/>
            </a:pPr>
            <a:r>
              <a:rPr lang="en" u="sng">
                <a:solidFill>
                  <a:schemeClr val="hlink"/>
                </a:solidFill>
                <a:hlinkClick r:id="rId4"/>
              </a:rPr>
              <a:t>https://www.tenthousandvillages.com/media/catalog/product/cache/1/image/9df78eab33525d08d6e5fb8d27136e95/8/8/8801060_1_1.jpg</a:t>
            </a:r>
            <a:r>
              <a:rPr lang="en"/>
              <a:t> </a:t>
            </a:r>
            <a:endParaRPr/>
          </a:p>
          <a:p>
            <a:pPr marL="0" lvl="0" indent="0">
              <a:spcBef>
                <a:spcPts val="0"/>
              </a:spcBef>
              <a:spcAft>
                <a:spcPts val="0"/>
              </a:spcAft>
              <a:buNone/>
            </a:pPr>
            <a:endParaRPr/>
          </a:p>
          <a:p>
            <a:pPr marL="0" lvl="0" indent="0">
              <a:spcBef>
                <a:spcPts val="0"/>
              </a:spcBef>
              <a:spcAft>
                <a:spcPts val="0"/>
              </a:spcAft>
              <a:buNone/>
            </a:pPr>
            <a:r>
              <a:rPr lang="en" u="sng">
                <a:solidFill>
                  <a:schemeClr val="hlink"/>
                </a:solidFill>
                <a:hlinkClick r:id="rId5"/>
              </a:rPr>
              <a:t>https://www.knightdiscounts.com/Wholesale/worrydollsinabox.jpg</a:t>
            </a:r>
            <a:r>
              <a:rPr lang="en"/>
              <a:t> </a:t>
            </a:r>
            <a:endParaRPr/>
          </a:p>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http://frommayanhands.com/wp-content/uploads/BUNDLE_WorryDoll2.jpg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www.shamansmarket.com/catalogsearch/result/?cat=4&amp;q=worry&amp;utm_source=Shamans+Market&amp;utm_campaign=618e4e15cc-Newsletter_7_15&amp;utm_medium=email&amp;utm_term=0_5b5cbf3eb7-618e4e15cc-&amp;ct=t(Newsletter_7_2015)&amp;mc_cid=618e4e15cc&amp;mc_eid=%5bUNIQID%5d"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www.shamansmarket.com/catalogsearch/result/?cat=0&amp;q=Mayan&amp;utm_source=Shamans+Market&amp;utm_campaign=618e4e15cc-Newsletter_7_15&amp;utm_medium=email&amp;utm_term=0_5b5cbf3eb7-618e4e15cc-&amp;ct=t(Newsletter_7_2015)&amp;mc_cid=618e4e15cc&amp;mc_eid=%5bUNIQID%5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latin typeface="Oswald"/>
                <a:ea typeface="Oswald"/>
                <a:cs typeface="Oswald"/>
                <a:sym typeface="Oswald"/>
              </a:rPr>
              <a:t>Guatemalan Worry Dolls</a:t>
            </a:r>
            <a:endParaRPr>
              <a:latin typeface="Oswald"/>
              <a:ea typeface="Oswald"/>
              <a:cs typeface="Oswald"/>
              <a:sym typeface="Oswald"/>
            </a:endParaRPr>
          </a:p>
        </p:txBody>
      </p:sp>
      <p:sp>
        <p:nvSpPr>
          <p:cNvPr id="55" name="Shape 5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Shape 60"/>
          <p:cNvPicPr preferRelativeResize="0"/>
          <p:nvPr/>
        </p:nvPicPr>
        <p:blipFill>
          <a:blip r:embed="rId3">
            <a:alphaModFix/>
          </a:blip>
          <a:stretch>
            <a:fillRect/>
          </a:stretch>
        </p:blipFill>
        <p:spPr>
          <a:xfrm>
            <a:off x="152400" y="152400"/>
            <a:ext cx="5349050" cy="4078650"/>
          </a:xfrm>
          <a:prstGeom prst="rect">
            <a:avLst/>
          </a:prstGeom>
          <a:noFill/>
          <a:ln>
            <a:noFill/>
          </a:ln>
        </p:spPr>
      </p:pic>
      <p:pic>
        <p:nvPicPr>
          <p:cNvPr id="61" name="Shape 61"/>
          <p:cNvPicPr preferRelativeResize="0"/>
          <p:nvPr/>
        </p:nvPicPr>
        <p:blipFill>
          <a:blip r:embed="rId4">
            <a:alphaModFix/>
          </a:blip>
          <a:stretch>
            <a:fillRect/>
          </a:stretch>
        </p:blipFill>
        <p:spPr>
          <a:xfrm>
            <a:off x="5653850" y="152400"/>
            <a:ext cx="3337749" cy="2225166"/>
          </a:xfrm>
          <a:prstGeom prst="rect">
            <a:avLst/>
          </a:prstGeom>
          <a:noFill/>
          <a:ln>
            <a:noFill/>
          </a:ln>
        </p:spPr>
      </p:pic>
      <p:sp>
        <p:nvSpPr>
          <p:cNvPr id="62" name="Shape 62"/>
          <p:cNvSpPr/>
          <p:nvPr/>
        </p:nvSpPr>
        <p:spPr>
          <a:xfrm>
            <a:off x="2225600" y="2390375"/>
            <a:ext cx="1500000" cy="8985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 name="Shape 63"/>
          <p:cNvSpPr txBox="1"/>
          <p:nvPr/>
        </p:nvSpPr>
        <p:spPr>
          <a:xfrm>
            <a:off x="6421200" y="2990025"/>
            <a:ext cx="2629200" cy="1178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000" b="1">
                <a:highlight>
                  <a:srgbClr val="FF0000"/>
                </a:highlight>
              </a:rPr>
              <a:t>Guatemala </a:t>
            </a:r>
            <a:r>
              <a:rPr lang="en" sz="2000"/>
              <a:t>is located in Central America. Its neighbors are Mexico, Honduras, Belize, and El Salvador.</a:t>
            </a:r>
            <a:endParaRPr sz="2000"/>
          </a:p>
        </p:txBody>
      </p:sp>
      <p:cxnSp>
        <p:nvCxnSpPr>
          <p:cNvPr id="64" name="Shape 64"/>
          <p:cNvCxnSpPr/>
          <p:nvPr/>
        </p:nvCxnSpPr>
        <p:spPr>
          <a:xfrm rot="10800000">
            <a:off x="3758600" y="3008525"/>
            <a:ext cx="2769600" cy="214500"/>
          </a:xfrm>
          <a:prstGeom prst="straightConnector1">
            <a:avLst/>
          </a:prstGeom>
          <a:noFill/>
          <a:ln w="76200" cap="flat" cmpd="sng">
            <a:solidFill>
              <a:srgbClr val="FF0000"/>
            </a:solidFill>
            <a:prstDash val="solid"/>
            <a:round/>
            <a:headEnd type="none" w="med" len="med"/>
            <a:tailEnd type="triangl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What are Worry Dolls?</a:t>
            </a:r>
            <a:endParaRPr/>
          </a:p>
        </p:txBody>
      </p:sp>
      <p:sp>
        <p:nvSpPr>
          <p:cNvPr id="70" name="Shape 70"/>
          <p:cNvSpPr txBox="1">
            <a:spLocks noGrp="1"/>
          </p:cNvSpPr>
          <p:nvPr>
            <p:ph type="body" idx="1"/>
          </p:nvPr>
        </p:nvSpPr>
        <p:spPr>
          <a:xfrm>
            <a:off x="311700" y="1152475"/>
            <a:ext cx="3999600" cy="3494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000">
                <a:solidFill>
                  <a:srgbClr val="000000"/>
                </a:solidFill>
              </a:rPr>
              <a:t>The indigenous people from the Highlands in Guatemala created </a:t>
            </a:r>
            <a:r>
              <a:rPr lang="en" sz="2000" u="sng">
                <a:solidFill>
                  <a:srgbClr val="000000"/>
                </a:solidFill>
                <a:hlinkClick r:id="rId3"/>
              </a:rPr>
              <a:t>Worry Dolls</a:t>
            </a:r>
            <a:r>
              <a:rPr lang="en" sz="2000">
                <a:solidFill>
                  <a:srgbClr val="000000"/>
                </a:solidFill>
              </a:rPr>
              <a:t> many generations ago as a cure for worrying. </a:t>
            </a:r>
            <a:endParaRPr sz="2000">
              <a:solidFill>
                <a:srgbClr val="000000"/>
              </a:solidFill>
            </a:endParaRPr>
          </a:p>
          <a:p>
            <a:pPr marL="0" lvl="0" indent="0">
              <a:spcBef>
                <a:spcPts val="1600"/>
              </a:spcBef>
              <a:spcAft>
                <a:spcPts val="0"/>
              </a:spcAft>
              <a:buNone/>
            </a:pPr>
            <a:r>
              <a:rPr lang="en" sz="2000">
                <a:solidFill>
                  <a:srgbClr val="000000"/>
                </a:solidFill>
              </a:rPr>
              <a:t>According to the </a:t>
            </a:r>
            <a:r>
              <a:rPr lang="en" sz="2000" u="sng">
                <a:solidFill>
                  <a:srgbClr val="000000"/>
                </a:solidFill>
                <a:hlinkClick r:id="rId4"/>
              </a:rPr>
              <a:t>Mayan</a:t>
            </a:r>
            <a:r>
              <a:rPr lang="en" sz="2000">
                <a:solidFill>
                  <a:srgbClr val="000000"/>
                </a:solidFill>
              </a:rPr>
              <a:t> legend, when worrying keeps a person awake, he or she tells a worry to as many dolls as necessary. </a:t>
            </a:r>
            <a:endParaRPr sz="2000">
              <a:solidFill>
                <a:srgbClr val="000000"/>
              </a:solidFill>
            </a:endParaRPr>
          </a:p>
          <a:p>
            <a:pPr marL="0" lvl="0" indent="0">
              <a:spcBef>
                <a:spcPts val="1600"/>
              </a:spcBef>
              <a:spcAft>
                <a:spcPts val="1600"/>
              </a:spcAft>
              <a:buNone/>
            </a:pPr>
            <a:endParaRPr sz="2000">
              <a:solidFill>
                <a:srgbClr val="000000"/>
              </a:solidFill>
            </a:endParaRPr>
          </a:p>
        </p:txBody>
      </p:sp>
      <p:pic>
        <p:nvPicPr>
          <p:cNvPr id="71" name="Shape 71"/>
          <p:cNvPicPr preferRelativeResize="0"/>
          <p:nvPr/>
        </p:nvPicPr>
        <p:blipFill>
          <a:blip r:embed="rId5">
            <a:alphaModFix/>
          </a:blip>
          <a:stretch>
            <a:fillRect/>
          </a:stretch>
        </p:blipFill>
        <p:spPr>
          <a:xfrm>
            <a:off x="5327825" y="369800"/>
            <a:ext cx="3653100" cy="2425658"/>
          </a:xfrm>
          <a:prstGeom prst="rect">
            <a:avLst/>
          </a:prstGeom>
          <a:noFill/>
          <a:ln>
            <a:noFill/>
          </a:ln>
        </p:spPr>
      </p:pic>
      <p:pic>
        <p:nvPicPr>
          <p:cNvPr id="72" name="Shape 72"/>
          <p:cNvPicPr preferRelativeResize="0"/>
          <p:nvPr/>
        </p:nvPicPr>
        <p:blipFill>
          <a:blip r:embed="rId6">
            <a:alphaModFix/>
          </a:blip>
          <a:stretch>
            <a:fillRect/>
          </a:stretch>
        </p:blipFill>
        <p:spPr>
          <a:xfrm>
            <a:off x="5338500" y="2947858"/>
            <a:ext cx="2724322" cy="20432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Then...</a:t>
            </a:r>
            <a:endParaRPr/>
          </a:p>
        </p:txBody>
      </p:sp>
      <p:sp>
        <p:nvSpPr>
          <p:cNvPr id="78" name="Shape 78"/>
          <p:cNvSpPr txBox="1"/>
          <p:nvPr/>
        </p:nvSpPr>
        <p:spPr>
          <a:xfrm>
            <a:off x="311700" y="1675350"/>
            <a:ext cx="4183200" cy="30000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1800">
                <a:solidFill>
                  <a:schemeClr val="dk1"/>
                </a:solidFill>
              </a:rPr>
              <a:t>the worrier places the dolls under his or her pillow. The dolls take over the worrying for the person who then sleeps peacefully through the night. When morning breaks, the person awakens without the worries that the dolls took away during the night.</a:t>
            </a:r>
            <a:endParaRPr sz="1800">
              <a:solidFill>
                <a:schemeClr val="dk1"/>
              </a:solidFill>
            </a:endParaRPr>
          </a:p>
          <a:p>
            <a:pPr marL="0" lvl="0" indent="0" rtl="0">
              <a:lnSpc>
                <a:spcPct val="115000"/>
              </a:lnSpc>
              <a:spcBef>
                <a:spcPts val="1600"/>
              </a:spcBef>
              <a:spcAft>
                <a:spcPts val="1600"/>
              </a:spcAft>
              <a:buNone/>
            </a:pPr>
            <a:r>
              <a:rPr lang="en" sz="1800">
                <a:solidFill>
                  <a:schemeClr val="dk1"/>
                </a:solidFill>
              </a:rPr>
              <a:t>Another version of the legend tells a person to tell the dolls her worries then place them in their cloth pouch or wooden box before going to bed.</a:t>
            </a:r>
            <a:endParaRPr sz="1800"/>
          </a:p>
        </p:txBody>
      </p:sp>
      <p:pic>
        <p:nvPicPr>
          <p:cNvPr id="79" name="Shape 79"/>
          <p:cNvPicPr preferRelativeResize="0"/>
          <p:nvPr/>
        </p:nvPicPr>
        <p:blipFill>
          <a:blip r:embed="rId3">
            <a:alphaModFix/>
          </a:blip>
          <a:stretch>
            <a:fillRect/>
          </a:stretch>
        </p:blipFill>
        <p:spPr>
          <a:xfrm>
            <a:off x="4832400" y="122625"/>
            <a:ext cx="3482276" cy="2611701"/>
          </a:xfrm>
          <a:prstGeom prst="rect">
            <a:avLst/>
          </a:prstGeom>
          <a:noFill/>
          <a:ln>
            <a:noFill/>
          </a:ln>
        </p:spPr>
      </p:pic>
      <p:pic>
        <p:nvPicPr>
          <p:cNvPr id="80" name="Shape 80"/>
          <p:cNvPicPr preferRelativeResize="0"/>
          <p:nvPr/>
        </p:nvPicPr>
        <p:blipFill rotWithShape="1">
          <a:blip r:embed="rId4">
            <a:alphaModFix/>
          </a:blip>
          <a:srcRect r="4214" b="7952"/>
          <a:stretch/>
        </p:blipFill>
        <p:spPr>
          <a:xfrm>
            <a:off x="6649975" y="2307700"/>
            <a:ext cx="2090425" cy="2008700"/>
          </a:xfrm>
          <a:prstGeom prst="rect">
            <a:avLst/>
          </a:prstGeom>
          <a:noFill/>
          <a:ln>
            <a:noFill/>
          </a:ln>
        </p:spPr>
      </p:pic>
      <p:pic>
        <p:nvPicPr>
          <p:cNvPr id="81" name="Shape 81"/>
          <p:cNvPicPr preferRelativeResize="0"/>
          <p:nvPr/>
        </p:nvPicPr>
        <p:blipFill>
          <a:blip r:embed="rId5">
            <a:alphaModFix/>
          </a:blip>
          <a:stretch>
            <a:fillRect/>
          </a:stretch>
        </p:blipFill>
        <p:spPr>
          <a:xfrm>
            <a:off x="4598608" y="2307694"/>
            <a:ext cx="2090424" cy="2611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Shape 86"/>
          <p:cNvPicPr preferRelativeResize="0"/>
          <p:nvPr/>
        </p:nvPicPr>
        <p:blipFill>
          <a:blip r:embed="rId3">
            <a:alphaModFix/>
          </a:blip>
          <a:stretch>
            <a:fillRect/>
          </a:stretch>
        </p:blipFill>
        <p:spPr>
          <a:xfrm>
            <a:off x="1229511" y="0"/>
            <a:ext cx="6684978" cy="514350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172</Words>
  <Application>Microsoft Office PowerPoint</Application>
  <PresentationFormat>On-screen Show (16:9)</PresentationFormat>
  <Paragraphs>17</Paragraphs>
  <Slides>5</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Arial</vt:lpstr>
      <vt:lpstr>Oswald</vt:lpstr>
      <vt:lpstr>Simple Light</vt:lpstr>
      <vt:lpstr>Guatemalan Worry Dolls</vt:lpstr>
      <vt:lpstr>PowerPoint Presentation</vt:lpstr>
      <vt:lpstr>What are Worry Dolls?</vt:lpstr>
      <vt:lpstr>Then...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Guatemalan Worry Dolls</dc:title>
  <dc:creator>Karen Stubblefield</dc:creator>
  <cp:lastModifiedBy>Karen Stubblefield</cp:lastModifiedBy>
  <cp:revision>1</cp:revision>
  <dcterms:modified xsi:type="dcterms:W3CDTF">2018-04-20T20:51:17Z</dcterms:modified>
</cp:coreProperties>
</file>